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442" autoAdjust="0"/>
    <p:restoredTop sz="94660"/>
  </p:normalViewPr>
  <p:slideViewPr>
    <p:cSldViewPr snapToGrid="0">
      <p:cViewPr varScale="1">
        <p:scale>
          <a:sx n="74" d="100"/>
          <a:sy n="74" d="100"/>
        </p:scale>
        <p:origin x="111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999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1213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088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12/31/2016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987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12/31/2016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577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12/31/2016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244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12/31/2016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677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12/31/2016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389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12/31/2016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095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4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2801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3590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607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5183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12/31/2016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9075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12/31/2016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9859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12/31/2016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4388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12/31/2016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9536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12/31/2016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0400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12/31/2016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1247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6143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848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A18EE0-5108-47B9-8640-177F3D351274}" type="datetimeFigureOut">
              <a:rPr lang="en-US" smtClean="0"/>
              <a:t>12/31/2016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38" y="5390996"/>
            <a:ext cx="1606550" cy="13860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775" y="6229350"/>
            <a:ext cx="2571750" cy="62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937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D7EBE-4DCA-4A6F-B5A4-4FDD9DC8A13A}" type="datetimeFigureOut">
              <a:rPr lang="en-US" smtClean="0"/>
              <a:t>12/31/2016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27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10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29578"/>
          </a:xfrm>
        </p:spPr>
        <p:txBody>
          <a:bodyPr>
            <a:noAutofit/>
          </a:bodyPr>
          <a:lstStyle/>
          <a:p>
            <a:r>
              <a:rPr lang="en-US" altLang="ko-KR" sz="2000" b="1" dirty="0">
                <a:solidFill>
                  <a:srgbClr val="002060"/>
                </a:solidFill>
                <a:latin typeface="Arial" pitchFamily="34" charset="0"/>
                <a:ea typeface="HY헤드라인M" panose="02030600000101010101" pitchFamily="18" charset="-127"/>
                <a:cs typeface="Arial" pitchFamily="34" charset="0"/>
              </a:rPr>
              <a:t>(17-03452) Allowing for Perceptual Attribute Indifferences in Random Regret Choice Models Using Deterministic and Stochastic Thresholds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36372"/>
            <a:ext cx="7886700" cy="4940591"/>
          </a:xfrm>
        </p:spPr>
        <p:txBody>
          <a:bodyPr>
            <a:normAutofit/>
          </a:bodyPr>
          <a:lstStyle/>
          <a:p>
            <a:r>
              <a:rPr lang="en-US" sz="1800" dirty="0" smtClean="0"/>
              <a:t>General Information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ko-KR" sz="1400" dirty="0">
                <a:solidFill>
                  <a:prstClr val="black"/>
                </a:solidFill>
                <a:latin typeface="Arial" pitchFamily="34" charset="0"/>
                <a:ea typeface="HY헤드라인M" panose="02030600000101010101" pitchFamily="18" charset="-127"/>
                <a:cs typeface="Arial" pitchFamily="34" charset="0"/>
              </a:rPr>
              <a:t>Session : Behavioral Processes (</a:t>
            </a:r>
            <a:r>
              <a:rPr lang="en-US" altLang="ko-KR" sz="1400" dirty="0" smtClean="0">
                <a:solidFill>
                  <a:prstClr val="black"/>
                </a:solidFill>
                <a:latin typeface="Arial" pitchFamily="34" charset="0"/>
                <a:ea typeface="HY헤드라인M" panose="02030600000101010101" pitchFamily="18" charset="-127"/>
                <a:cs typeface="Arial" pitchFamily="34" charset="0"/>
              </a:rPr>
              <a:t>507), 10th(Tue</a:t>
            </a:r>
            <a:r>
              <a:rPr lang="en-US" altLang="ko-KR" sz="1400" dirty="0">
                <a:solidFill>
                  <a:prstClr val="black"/>
                </a:solidFill>
                <a:latin typeface="Arial" pitchFamily="34" charset="0"/>
                <a:ea typeface="HY헤드라인M" panose="02030600000101010101" pitchFamily="18" charset="-127"/>
                <a:cs typeface="Arial" pitchFamily="34" charset="0"/>
              </a:rPr>
              <a:t>) Jan </a:t>
            </a:r>
            <a:r>
              <a:rPr lang="en-US" altLang="ko-KR" sz="1400" dirty="0" smtClean="0">
                <a:solidFill>
                  <a:prstClr val="black"/>
                </a:solidFill>
                <a:latin typeface="Arial" pitchFamily="34" charset="0"/>
                <a:ea typeface="HY헤드라인M" panose="02030600000101010101" pitchFamily="18" charset="-127"/>
                <a:cs typeface="Arial" pitchFamily="34" charset="0"/>
              </a:rPr>
              <a:t>2017, 08:00-09:45(AM)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ko-KR" sz="1400" dirty="0" smtClean="0">
                <a:solidFill>
                  <a:prstClr val="black"/>
                </a:solidFill>
                <a:latin typeface="Arial" pitchFamily="34" charset="0"/>
                <a:ea typeface="HY헤드라인M" panose="02030600000101010101" pitchFamily="18" charset="-127"/>
                <a:cs typeface="Arial" pitchFamily="34" charset="0"/>
              </a:rPr>
              <a:t>Authors : Sunghoon Jang, </a:t>
            </a:r>
            <a:r>
              <a:rPr lang="en-US" altLang="ko-KR" sz="1400" dirty="0" err="1">
                <a:solidFill>
                  <a:prstClr val="black"/>
                </a:solidFill>
                <a:latin typeface="Arial" pitchFamily="34" charset="0"/>
                <a:ea typeface="HY헤드라인M" panose="02030600000101010101" pitchFamily="18" charset="-127"/>
                <a:cs typeface="Arial" pitchFamily="34" charset="0"/>
              </a:rPr>
              <a:t>Soora</a:t>
            </a:r>
            <a:r>
              <a:rPr lang="en-US" altLang="ko-KR" sz="1400" dirty="0">
                <a:solidFill>
                  <a:prstClr val="black"/>
                </a:solidFill>
                <a:latin typeface="Arial" pitchFamily="34" charset="0"/>
                <a:ea typeface="HY헤드라인M" panose="02030600000101010101" pitchFamily="18" charset="-127"/>
                <a:cs typeface="Arial" pitchFamily="34" charset="0"/>
              </a:rPr>
              <a:t> </a:t>
            </a:r>
            <a:r>
              <a:rPr lang="en-US" altLang="ko-KR" sz="1400" dirty="0" err="1" smtClean="0">
                <a:solidFill>
                  <a:prstClr val="black"/>
                </a:solidFill>
                <a:latin typeface="Arial" pitchFamily="34" charset="0"/>
                <a:ea typeface="HY헤드라인M" panose="02030600000101010101" pitchFamily="18" charset="-127"/>
                <a:cs typeface="Arial" pitchFamily="34" charset="0"/>
              </a:rPr>
              <a:t>Rasouli</a:t>
            </a:r>
            <a:r>
              <a:rPr lang="en-US" altLang="ko-KR" sz="1400" dirty="0" smtClean="0">
                <a:solidFill>
                  <a:prstClr val="black"/>
                </a:solidFill>
                <a:latin typeface="Arial" pitchFamily="34" charset="0"/>
                <a:ea typeface="HY헤드라인M" panose="02030600000101010101" pitchFamily="18" charset="-127"/>
                <a:cs typeface="Arial" pitchFamily="34" charset="0"/>
              </a:rPr>
              <a:t>, </a:t>
            </a:r>
            <a:r>
              <a:rPr lang="en-US" altLang="ko-KR" sz="1400" dirty="0">
                <a:solidFill>
                  <a:prstClr val="black"/>
                </a:solidFill>
                <a:latin typeface="Arial" pitchFamily="34" charset="0"/>
                <a:ea typeface="HY헤드라인M" panose="02030600000101010101" pitchFamily="18" charset="-127"/>
                <a:cs typeface="Arial" pitchFamily="34" charset="0"/>
              </a:rPr>
              <a:t>Harry </a:t>
            </a:r>
            <a:r>
              <a:rPr lang="en-US" altLang="ko-KR" sz="1400" dirty="0" smtClean="0">
                <a:solidFill>
                  <a:prstClr val="black"/>
                </a:solidFill>
                <a:latin typeface="Arial" pitchFamily="34" charset="0"/>
                <a:ea typeface="HY헤드라인M" panose="02030600000101010101" pitchFamily="18" charset="-127"/>
                <a:cs typeface="Arial" pitchFamily="34" charset="0"/>
              </a:rPr>
              <a:t>Timmermans</a:t>
            </a:r>
            <a:endParaRPr lang="en-US" altLang="ko-KR" sz="1400" dirty="0">
              <a:solidFill>
                <a:prstClr val="black"/>
              </a:solidFill>
              <a:latin typeface="Arial" pitchFamily="34" charset="0"/>
              <a:ea typeface="HY헤드라인M" panose="02030600000101010101" pitchFamily="18" charset="-127"/>
              <a:cs typeface="Arial" pitchFamily="34" charset="0"/>
            </a:endParaRPr>
          </a:p>
          <a:p>
            <a:pPr marL="457200" lvl="1" indent="0">
              <a:buNone/>
            </a:pPr>
            <a:r>
              <a:rPr lang="en-US" altLang="ko-KR" sz="1400" dirty="0" smtClean="0">
                <a:solidFill>
                  <a:prstClr val="black"/>
                </a:solidFill>
                <a:latin typeface="Arial" pitchFamily="34" charset="0"/>
                <a:ea typeface="HY헤드라인M" panose="02030600000101010101" pitchFamily="18" charset="-127"/>
                <a:cs typeface="Arial" pitchFamily="34" charset="0"/>
              </a:rPr>
              <a:t>    - </a:t>
            </a:r>
            <a:r>
              <a:rPr lang="en-US" altLang="ko-KR" sz="1400" dirty="0">
                <a:solidFill>
                  <a:prstClr val="black"/>
                </a:solidFill>
                <a:latin typeface="Arial" pitchFamily="34" charset="0"/>
                <a:ea typeface="HY헤드라인M" panose="02030600000101010101" pitchFamily="18" charset="-127"/>
                <a:cs typeface="Arial" pitchFamily="34" charset="0"/>
              </a:rPr>
              <a:t>Urban Planning Group, Eindhoven University of </a:t>
            </a:r>
            <a:r>
              <a:rPr lang="en-US" altLang="ko-KR" sz="1400" dirty="0" smtClean="0">
                <a:solidFill>
                  <a:prstClr val="black"/>
                </a:solidFill>
                <a:latin typeface="Arial" pitchFamily="34" charset="0"/>
                <a:ea typeface="HY헤드라인M" panose="02030600000101010101" pitchFamily="18" charset="-127"/>
                <a:cs typeface="Arial" pitchFamily="34" charset="0"/>
              </a:rPr>
              <a:t>Technology</a:t>
            </a:r>
          </a:p>
          <a:p>
            <a:pPr marL="457200" lvl="1" indent="0">
              <a:buNone/>
            </a:pPr>
            <a:endParaRPr lang="en-US" altLang="ko-KR" sz="1000" dirty="0" smtClean="0">
              <a:solidFill>
                <a:prstClr val="black"/>
              </a:solidFill>
              <a:latin typeface="Arial" pitchFamily="34" charset="0"/>
              <a:ea typeface="HY헤드라인M" panose="02030600000101010101" pitchFamily="18" charset="-127"/>
              <a:cs typeface="Arial" pitchFamily="34" charset="0"/>
            </a:endParaRPr>
          </a:p>
          <a:p>
            <a:r>
              <a:rPr lang="en-US" altLang="ko-KR" sz="1800" dirty="0" smtClean="0"/>
              <a:t>Research Objective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ko-KR" sz="1400" dirty="0" smtClean="0">
                <a:solidFill>
                  <a:prstClr val="black"/>
                </a:solidFill>
                <a:latin typeface="Arial" pitchFamily="34" charset="0"/>
                <a:ea typeface="HY헤드라인M" panose="02030600000101010101" pitchFamily="18" charset="-127"/>
                <a:cs typeface="Arial" pitchFamily="34" charset="0"/>
              </a:rPr>
              <a:t>To incorporate indifference perception to </a:t>
            </a:r>
            <a:r>
              <a:rPr lang="en-US" altLang="ko-KR" sz="1400" dirty="0">
                <a:solidFill>
                  <a:prstClr val="black"/>
                </a:solidFill>
                <a:latin typeface="Arial" pitchFamily="34" charset="0"/>
                <a:ea typeface="HY헤드라인M" panose="02030600000101010101" pitchFamily="18" charset="-127"/>
                <a:cs typeface="Arial" pitchFamily="34" charset="0"/>
              </a:rPr>
              <a:t>small attribute </a:t>
            </a:r>
            <a:r>
              <a:rPr lang="en-US" altLang="ko-KR" sz="1400" dirty="0" smtClean="0">
                <a:solidFill>
                  <a:prstClr val="black"/>
                </a:solidFill>
                <a:latin typeface="Arial" pitchFamily="34" charset="0"/>
                <a:ea typeface="HY헤드라인M" panose="02030600000101010101" pitchFamily="18" charset="-127"/>
                <a:cs typeface="Arial" pitchFamily="34" charset="0"/>
              </a:rPr>
              <a:t>differences (as one of evidence of bounded rationality) in discrete choice model (random regret minimization models)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US" altLang="ko-KR" sz="1000" dirty="0" smtClean="0">
              <a:solidFill>
                <a:prstClr val="black"/>
              </a:solidFill>
              <a:latin typeface="Arial" pitchFamily="34" charset="0"/>
              <a:ea typeface="HY헤드라인M" panose="02030600000101010101" pitchFamily="18" charset="-127"/>
              <a:cs typeface="Arial" pitchFamily="34" charset="0"/>
            </a:endParaRPr>
          </a:p>
          <a:p>
            <a:r>
              <a:rPr lang="en-US" altLang="ko-KR" sz="1800" dirty="0" smtClean="0"/>
              <a:t>Data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ko-KR" sz="1400" dirty="0">
                <a:solidFill>
                  <a:prstClr val="black"/>
                </a:solidFill>
                <a:latin typeface="Arial" pitchFamily="34" charset="0"/>
                <a:ea typeface="HY헤드라인M" panose="02030600000101010101" pitchFamily="18" charset="-127"/>
                <a:cs typeface="Arial" pitchFamily="34" charset="0"/>
              </a:rPr>
              <a:t>RP survey (Dutch National Survey, mode choice) + SP survey (Shopping location choice)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US" altLang="ko-KR" sz="1000" dirty="0" smtClean="0"/>
          </a:p>
          <a:p>
            <a:r>
              <a:rPr lang="en-US" altLang="ko-KR" sz="1800" dirty="0" smtClean="0"/>
              <a:t>Conclusions</a:t>
            </a:r>
            <a:endParaRPr lang="en-US" altLang="ko-KR" sz="18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prstClr val="black"/>
                </a:solidFill>
                <a:latin typeface="Arial" pitchFamily="34" charset="0"/>
                <a:ea typeface="HY헤드라인M" panose="02030600000101010101" pitchFamily="18" charset="-127"/>
                <a:cs typeface="Arial" pitchFamily="34" charset="0"/>
              </a:rPr>
              <a:t>The incorporation of perception of indifference convincingly and consistently improves the </a:t>
            </a:r>
            <a:r>
              <a:rPr lang="en-US" sz="1400" dirty="0">
                <a:solidFill>
                  <a:prstClr val="black"/>
                </a:solidFill>
                <a:latin typeface="Arial" pitchFamily="34" charset="0"/>
                <a:ea typeface="HY헤드라인M" panose="02030600000101010101" pitchFamily="18" charset="-127"/>
                <a:cs typeface="Arial" pitchFamily="34" charset="0"/>
              </a:rPr>
              <a:t> </a:t>
            </a:r>
            <a:r>
              <a:rPr lang="en-US" sz="1400" dirty="0">
                <a:solidFill>
                  <a:prstClr val="black"/>
                </a:solidFill>
                <a:latin typeface="Arial" pitchFamily="34" charset="0"/>
                <a:ea typeface="HY헤드라인M" panose="02030600000101010101" pitchFamily="18" charset="-127"/>
                <a:cs typeface="Arial" pitchFamily="34" charset="0"/>
              </a:rPr>
              <a:t>predictive power of the regret </a:t>
            </a:r>
            <a:r>
              <a:rPr lang="en-US" sz="1400" dirty="0">
                <a:solidFill>
                  <a:prstClr val="black"/>
                </a:solidFill>
                <a:latin typeface="Arial" pitchFamily="34" charset="0"/>
                <a:ea typeface="HY헤드라인M" panose="02030600000101010101" pitchFamily="18" charset="-127"/>
                <a:cs typeface="Arial" pitchFamily="34" charset="0"/>
              </a:rPr>
              <a:t>models.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ko-KR" sz="1400" dirty="0">
                <a:solidFill>
                  <a:prstClr val="black"/>
                </a:solidFill>
                <a:latin typeface="Arial" pitchFamily="34" charset="0"/>
                <a:ea typeface="HY헤드라인M" panose="02030600000101010101" pitchFamily="18" charset="-127"/>
                <a:cs typeface="Arial" pitchFamily="34" charset="0"/>
              </a:rPr>
              <a:t>Therefore, it may be crucial to account for the perception of indifference to represent regret-minimization behavior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US" sz="1400" dirty="0">
              <a:solidFill>
                <a:prstClr val="black"/>
              </a:solidFill>
              <a:latin typeface="Arial" pitchFamily="34" charset="0"/>
              <a:ea typeface="HY헤드라인M" panose="02030600000101010101" pitchFamily="18" charset="-127"/>
              <a:cs typeface="Arial" pitchFamily="34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endParaRPr lang="en-US" sz="1400" dirty="0">
              <a:solidFill>
                <a:prstClr val="black"/>
              </a:solidFill>
              <a:latin typeface="Arial" pitchFamily="34" charset="0"/>
              <a:ea typeface="HY헤드라인M" panose="02030600000101010101" pitchFamily="18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7662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71246"/>
          </a:xfrm>
        </p:spPr>
        <p:txBody>
          <a:bodyPr>
            <a:noAutofit/>
          </a:bodyPr>
          <a:lstStyle/>
          <a:p>
            <a:r>
              <a:rPr lang="en-US" altLang="ko-KR" sz="2000" b="1" dirty="0">
                <a:solidFill>
                  <a:srgbClr val="002060"/>
                </a:solidFill>
                <a:latin typeface="Arial" pitchFamily="34" charset="0"/>
                <a:ea typeface="HY헤드라인M" panose="02030600000101010101" pitchFamily="18" charset="-127"/>
                <a:cs typeface="Arial" pitchFamily="34" charset="0"/>
              </a:rPr>
              <a:t>(17-03460) Incorporating Rejoice in Random Regret Choice Models: </a:t>
            </a:r>
            <a:r>
              <a:rPr lang="en-US" altLang="ko-KR" sz="2000" b="1" dirty="0" smtClean="0">
                <a:solidFill>
                  <a:srgbClr val="002060"/>
                </a:solidFill>
                <a:latin typeface="Arial" pitchFamily="34" charset="0"/>
                <a:ea typeface="HY헤드라인M" panose="02030600000101010101" pitchFamily="18" charset="-127"/>
                <a:cs typeface="Arial" pitchFamily="34" charset="0"/>
              </a:rPr>
              <a:t>Specification </a:t>
            </a:r>
            <a:r>
              <a:rPr lang="en-US" altLang="ko-KR" sz="2000" b="1" dirty="0">
                <a:solidFill>
                  <a:srgbClr val="002060"/>
                </a:solidFill>
                <a:latin typeface="Arial" pitchFamily="34" charset="0"/>
                <a:ea typeface="HY헤드라인M" panose="02030600000101010101" pitchFamily="18" charset="-127"/>
                <a:cs typeface="Arial" pitchFamily="34" charset="0"/>
              </a:rPr>
              <a:t>and Performance Assessment in Context of Travel Mode Choices</a:t>
            </a:r>
            <a:br>
              <a:rPr lang="en-US" altLang="ko-KR" sz="2000" b="1" dirty="0">
                <a:solidFill>
                  <a:srgbClr val="002060"/>
                </a:solidFill>
                <a:latin typeface="Arial" pitchFamily="34" charset="0"/>
                <a:ea typeface="HY헤드라인M" panose="02030600000101010101" pitchFamily="18" charset="-127"/>
                <a:cs typeface="Arial" pitchFamily="34" charset="0"/>
              </a:rPr>
            </a:br>
            <a:r>
              <a:rPr lang="en-US" altLang="ko-KR" sz="2000" b="1" dirty="0">
                <a:solidFill>
                  <a:srgbClr val="002060"/>
                </a:solidFill>
                <a:latin typeface="Arial" pitchFamily="34" charset="0"/>
                <a:ea typeface="HY헤드라인M" panose="02030600000101010101" pitchFamily="18" charset="-127"/>
                <a:cs typeface="Arial" pitchFamily="34" charset="0"/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36372"/>
            <a:ext cx="7886700" cy="4940591"/>
          </a:xfrm>
        </p:spPr>
        <p:txBody>
          <a:bodyPr>
            <a:normAutofit/>
          </a:bodyPr>
          <a:lstStyle/>
          <a:p>
            <a:r>
              <a:rPr lang="en-US" sz="1800" dirty="0" smtClean="0"/>
              <a:t>General Information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ko-KR" sz="1400" dirty="0">
                <a:solidFill>
                  <a:prstClr val="black"/>
                </a:solidFill>
                <a:latin typeface="Arial" pitchFamily="34" charset="0"/>
                <a:ea typeface="HY헤드라인M" panose="02030600000101010101" pitchFamily="18" charset="-127"/>
                <a:cs typeface="Arial" pitchFamily="34" charset="0"/>
              </a:rPr>
              <a:t>Session : Behavioral Dimensions of Travel Choice (</a:t>
            </a:r>
            <a:r>
              <a:rPr lang="en-US" altLang="ko-KR" sz="1400" dirty="0" smtClean="0">
                <a:solidFill>
                  <a:prstClr val="black"/>
                </a:solidFill>
                <a:latin typeface="Arial" pitchFamily="34" charset="0"/>
                <a:ea typeface="HY헤드라인M" panose="02030600000101010101" pitchFamily="18" charset="-127"/>
                <a:cs typeface="Arial" pitchFamily="34" charset="0"/>
              </a:rPr>
              <a:t>510), 10th(Tue</a:t>
            </a:r>
            <a:r>
              <a:rPr lang="en-US" altLang="ko-KR" sz="1400" dirty="0">
                <a:solidFill>
                  <a:prstClr val="black"/>
                </a:solidFill>
                <a:latin typeface="Arial" pitchFamily="34" charset="0"/>
                <a:ea typeface="HY헤드라인M" panose="02030600000101010101" pitchFamily="18" charset="-127"/>
                <a:cs typeface="Arial" pitchFamily="34" charset="0"/>
              </a:rPr>
              <a:t>) Jan </a:t>
            </a:r>
            <a:r>
              <a:rPr lang="en-US" altLang="ko-KR" sz="1400" dirty="0" smtClean="0">
                <a:solidFill>
                  <a:prstClr val="black"/>
                </a:solidFill>
                <a:latin typeface="Arial" pitchFamily="34" charset="0"/>
                <a:ea typeface="HY헤드라인M" panose="02030600000101010101" pitchFamily="18" charset="-127"/>
                <a:cs typeface="Arial" pitchFamily="34" charset="0"/>
              </a:rPr>
              <a:t>2017, 08:00-09:45(AM)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ko-KR" sz="1400" dirty="0" smtClean="0">
                <a:solidFill>
                  <a:prstClr val="black"/>
                </a:solidFill>
                <a:latin typeface="Arial" pitchFamily="34" charset="0"/>
                <a:ea typeface="HY헤드라인M" panose="02030600000101010101" pitchFamily="18" charset="-127"/>
                <a:cs typeface="Arial" pitchFamily="34" charset="0"/>
              </a:rPr>
              <a:t>Authors : Sunghoon Jang, </a:t>
            </a:r>
            <a:r>
              <a:rPr lang="en-US" altLang="ko-KR" sz="1400" dirty="0" err="1">
                <a:solidFill>
                  <a:prstClr val="black"/>
                </a:solidFill>
                <a:latin typeface="Arial" pitchFamily="34" charset="0"/>
                <a:ea typeface="HY헤드라인M" panose="02030600000101010101" pitchFamily="18" charset="-127"/>
                <a:cs typeface="Arial" pitchFamily="34" charset="0"/>
              </a:rPr>
              <a:t>Soora</a:t>
            </a:r>
            <a:r>
              <a:rPr lang="en-US" altLang="ko-KR" sz="1400" dirty="0">
                <a:solidFill>
                  <a:prstClr val="black"/>
                </a:solidFill>
                <a:latin typeface="Arial" pitchFamily="34" charset="0"/>
                <a:ea typeface="HY헤드라인M" panose="02030600000101010101" pitchFamily="18" charset="-127"/>
                <a:cs typeface="Arial" pitchFamily="34" charset="0"/>
              </a:rPr>
              <a:t> </a:t>
            </a:r>
            <a:r>
              <a:rPr lang="en-US" altLang="ko-KR" sz="1400" dirty="0" err="1" smtClean="0">
                <a:solidFill>
                  <a:prstClr val="black"/>
                </a:solidFill>
                <a:latin typeface="Arial" pitchFamily="34" charset="0"/>
                <a:ea typeface="HY헤드라인M" panose="02030600000101010101" pitchFamily="18" charset="-127"/>
                <a:cs typeface="Arial" pitchFamily="34" charset="0"/>
              </a:rPr>
              <a:t>Rasouli</a:t>
            </a:r>
            <a:r>
              <a:rPr lang="en-US" altLang="ko-KR" sz="1400" dirty="0" smtClean="0">
                <a:solidFill>
                  <a:prstClr val="black"/>
                </a:solidFill>
                <a:latin typeface="Arial" pitchFamily="34" charset="0"/>
                <a:ea typeface="HY헤드라인M" panose="02030600000101010101" pitchFamily="18" charset="-127"/>
                <a:cs typeface="Arial" pitchFamily="34" charset="0"/>
              </a:rPr>
              <a:t>, </a:t>
            </a:r>
            <a:r>
              <a:rPr lang="en-US" altLang="ko-KR" sz="1400" dirty="0">
                <a:solidFill>
                  <a:prstClr val="black"/>
                </a:solidFill>
                <a:latin typeface="Arial" pitchFamily="34" charset="0"/>
                <a:ea typeface="HY헤드라인M" panose="02030600000101010101" pitchFamily="18" charset="-127"/>
                <a:cs typeface="Arial" pitchFamily="34" charset="0"/>
              </a:rPr>
              <a:t>Harry </a:t>
            </a:r>
            <a:r>
              <a:rPr lang="en-US" altLang="ko-KR" sz="1400" dirty="0" smtClean="0">
                <a:solidFill>
                  <a:prstClr val="black"/>
                </a:solidFill>
                <a:latin typeface="Arial" pitchFamily="34" charset="0"/>
                <a:ea typeface="HY헤드라인M" panose="02030600000101010101" pitchFamily="18" charset="-127"/>
                <a:cs typeface="Arial" pitchFamily="34" charset="0"/>
              </a:rPr>
              <a:t>Timmermans</a:t>
            </a:r>
            <a:endParaRPr lang="en-US" altLang="ko-KR" sz="1400" dirty="0">
              <a:solidFill>
                <a:prstClr val="black"/>
              </a:solidFill>
              <a:latin typeface="Arial" pitchFamily="34" charset="0"/>
              <a:ea typeface="HY헤드라인M" panose="02030600000101010101" pitchFamily="18" charset="-127"/>
              <a:cs typeface="Arial" pitchFamily="34" charset="0"/>
            </a:endParaRPr>
          </a:p>
          <a:p>
            <a:pPr marL="457200" lvl="1" indent="0">
              <a:buNone/>
            </a:pPr>
            <a:r>
              <a:rPr lang="en-US" altLang="ko-KR" sz="1400" dirty="0" smtClean="0">
                <a:solidFill>
                  <a:prstClr val="black"/>
                </a:solidFill>
                <a:latin typeface="Arial" pitchFamily="34" charset="0"/>
                <a:ea typeface="HY헤드라인M" panose="02030600000101010101" pitchFamily="18" charset="-127"/>
                <a:cs typeface="Arial" pitchFamily="34" charset="0"/>
              </a:rPr>
              <a:t>    - </a:t>
            </a:r>
            <a:r>
              <a:rPr lang="en-US" altLang="ko-KR" sz="1400" dirty="0">
                <a:solidFill>
                  <a:prstClr val="black"/>
                </a:solidFill>
                <a:latin typeface="Arial" pitchFamily="34" charset="0"/>
                <a:ea typeface="HY헤드라인M" panose="02030600000101010101" pitchFamily="18" charset="-127"/>
                <a:cs typeface="Arial" pitchFamily="34" charset="0"/>
              </a:rPr>
              <a:t>Urban Planning Group, Eindhoven University of </a:t>
            </a:r>
            <a:r>
              <a:rPr lang="en-US" altLang="ko-KR" sz="1400" dirty="0" smtClean="0">
                <a:solidFill>
                  <a:prstClr val="black"/>
                </a:solidFill>
                <a:latin typeface="Arial" pitchFamily="34" charset="0"/>
                <a:ea typeface="HY헤드라인M" panose="02030600000101010101" pitchFamily="18" charset="-127"/>
                <a:cs typeface="Arial" pitchFamily="34" charset="0"/>
              </a:rPr>
              <a:t>Technology</a:t>
            </a:r>
          </a:p>
          <a:p>
            <a:r>
              <a:rPr lang="en-US" altLang="ko-KR" sz="1800" dirty="0" smtClean="0"/>
              <a:t>Research Objective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ko-KR" sz="1400" dirty="0">
                <a:solidFill>
                  <a:prstClr val="black"/>
                </a:solidFill>
                <a:latin typeface="Arial" pitchFamily="34" charset="0"/>
                <a:ea typeface="HY헤드라인M" panose="02030600000101010101" pitchFamily="18" charset="-127"/>
                <a:cs typeface="Arial" pitchFamily="34" charset="0"/>
              </a:rPr>
              <a:t>To explore how positive </a:t>
            </a:r>
            <a:r>
              <a:rPr lang="en-US" altLang="ko-KR" sz="1400" dirty="0">
                <a:solidFill>
                  <a:prstClr val="black"/>
                </a:solidFill>
                <a:latin typeface="Arial" pitchFamily="34" charset="0"/>
                <a:ea typeface="HY헤드라인M" panose="02030600000101010101" pitchFamily="18" charset="-127"/>
                <a:cs typeface="Arial" pitchFamily="34" charset="0"/>
              </a:rPr>
              <a:t>emotion on comparison </a:t>
            </a:r>
            <a:r>
              <a:rPr lang="en-US" altLang="ko-KR" sz="1400" dirty="0">
                <a:solidFill>
                  <a:prstClr val="black"/>
                </a:solidFill>
                <a:latin typeface="Arial" pitchFamily="34" charset="0"/>
                <a:ea typeface="HY헤드라인M" panose="02030600000101010101" pitchFamily="18" charset="-127"/>
                <a:cs typeface="Arial" pitchFamily="34" charset="0"/>
              </a:rPr>
              <a:t>(rejoice</a:t>
            </a:r>
            <a:r>
              <a:rPr lang="en-US" altLang="ko-KR" sz="1400" dirty="0">
                <a:solidFill>
                  <a:prstClr val="black"/>
                </a:solidFill>
                <a:latin typeface="Arial" pitchFamily="34" charset="0"/>
                <a:ea typeface="HY헤드라인M" panose="02030600000101010101" pitchFamily="18" charset="-127"/>
                <a:cs typeface="Arial" pitchFamily="34" charset="0"/>
              </a:rPr>
              <a:t>) also affect choice </a:t>
            </a:r>
            <a:r>
              <a:rPr lang="en-US" altLang="ko-KR" sz="1400" dirty="0">
                <a:solidFill>
                  <a:prstClr val="black"/>
                </a:solidFill>
                <a:latin typeface="Arial" pitchFamily="34" charset="0"/>
                <a:ea typeface="HY헤드라인M" panose="02030600000101010101" pitchFamily="18" charset="-127"/>
                <a:cs typeface="Arial" pitchFamily="34" charset="0"/>
              </a:rPr>
              <a:t>behavior</a:t>
            </a:r>
            <a:endParaRPr lang="en-US" altLang="ko-KR" sz="1400" dirty="0">
              <a:solidFill>
                <a:prstClr val="black"/>
              </a:solidFill>
              <a:latin typeface="Arial" pitchFamily="34" charset="0"/>
              <a:ea typeface="HY헤드라인M" panose="02030600000101010101" pitchFamily="18" charset="-127"/>
              <a:cs typeface="Arial" pitchFamily="34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ko-KR" sz="1400" dirty="0">
                <a:solidFill>
                  <a:prstClr val="black"/>
                </a:solidFill>
                <a:latin typeface="Arial" pitchFamily="34" charset="0"/>
                <a:ea typeface="HY헤드라인M" panose="02030600000101010101" pitchFamily="18" charset="-127"/>
                <a:cs typeface="Arial" pitchFamily="34" charset="0"/>
              </a:rPr>
              <a:t>To </a:t>
            </a:r>
            <a:r>
              <a:rPr lang="en-US" altLang="ko-KR" sz="1400" dirty="0" smtClean="0">
                <a:solidFill>
                  <a:prstClr val="black"/>
                </a:solidFill>
                <a:latin typeface="Arial" pitchFamily="34" charset="0"/>
                <a:ea typeface="HY헤드라인M" panose="02030600000101010101" pitchFamily="18" charset="-127"/>
                <a:cs typeface="Arial" pitchFamily="34" charset="0"/>
              </a:rPr>
              <a:t>incorporate diminishing effect from prospect theory into random regret minimization model</a:t>
            </a:r>
            <a:endParaRPr lang="en-US" altLang="ko-KR" sz="1400" dirty="0">
              <a:solidFill>
                <a:prstClr val="black"/>
              </a:solidFill>
              <a:latin typeface="Arial" pitchFamily="34" charset="0"/>
              <a:ea typeface="HY헤드라인M" panose="02030600000101010101" pitchFamily="18" charset="-127"/>
              <a:cs typeface="Arial" pitchFamily="34" charset="0"/>
            </a:endParaRPr>
          </a:p>
          <a:p>
            <a:r>
              <a:rPr lang="en-US" altLang="ko-KR" sz="1800" dirty="0" smtClean="0"/>
              <a:t>Data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ko-KR" sz="1400" dirty="0">
                <a:solidFill>
                  <a:prstClr val="black"/>
                </a:solidFill>
                <a:latin typeface="Arial" pitchFamily="34" charset="0"/>
                <a:ea typeface="HY헤드라인M" panose="02030600000101010101" pitchFamily="18" charset="-127"/>
                <a:cs typeface="Arial" pitchFamily="34" charset="0"/>
              </a:rPr>
              <a:t>RP survey (Dutch National Survey, mode choice)</a:t>
            </a:r>
          </a:p>
          <a:p>
            <a:r>
              <a:rPr lang="en-US" altLang="ko-KR" sz="1800" dirty="0" smtClean="0"/>
              <a:t>Conclusions</a:t>
            </a:r>
            <a:endParaRPr lang="en-US" altLang="ko-KR" sz="18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400" dirty="0" smtClean="0">
                <a:solidFill>
                  <a:prstClr val="black"/>
                </a:solidFill>
                <a:latin typeface="Arial" pitchFamily="34" charset="0"/>
                <a:ea typeface="HY헤드라인M" panose="02030600000101010101" pitchFamily="18" charset="-127"/>
                <a:cs typeface="Arial" pitchFamily="34" charset="0"/>
              </a:rPr>
              <a:t>The </a:t>
            </a:r>
            <a:r>
              <a:rPr lang="en-US" altLang="ko-KR" sz="1400" dirty="0">
                <a:solidFill>
                  <a:prstClr val="black"/>
                </a:solidFill>
                <a:latin typeface="Arial" pitchFamily="34" charset="0"/>
                <a:ea typeface="HY헤드라인M" panose="02030600000101010101" pitchFamily="18" charset="-127"/>
                <a:cs typeface="Arial" pitchFamily="34" charset="0"/>
              </a:rPr>
              <a:t>positive emotion on comparison </a:t>
            </a:r>
            <a:r>
              <a:rPr lang="en-US" altLang="ko-KR" sz="1400" dirty="0" smtClean="0">
                <a:solidFill>
                  <a:prstClr val="black"/>
                </a:solidFill>
                <a:latin typeface="Arial" pitchFamily="34" charset="0"/>
                <a:ea typeface="HY헤드라인M" panose="02030600000101010101" pitchFamily="18" charset="-127"/>
                <a:cs typeface="Arial" pitchFamily="34" charset="0"/>
              </a:rPr>
              <a:t>also affect choice behavior, but the degree is smaller than negative emotion : Loss (Regret) aversion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ko-KR" sz="1400" dirty="0" smtClean="0">
                <a:solidFill>
                  <a:prstClr val="black"/>
                </a:solidFill>
                <a:latin typeface="Arial" pitchFamily="34" charset="0"/>
                <a:ea typeface="HY헤드라인M" panose="02030600000101010101" pitchFamily="18" charset="-127"/>
                <a:cs typeface="Arial" pitchFamily="34" charset="0"/>
              </a:rPr>
              <a:t>The diminishing effect suggested in prospect </a:t>
            </a:r>
            <a:r>
              <a:rPr lang="en-US" altLang="ko-KR" sz="1400" dirty="0" err="1" smtClean="0">
                <a:solidFill>
                  <a:prstClr val="black"/>
                </a:solidFill>
                <a:latin typeface="Arial" pitchFamily="34" charset="0"/>
                <a:ea typeface="HY헤드라인M" panose="02030600000101010101" pitchFamily="18" charset="-127"/>
                <a:cs typeface="Arial" pitchFamily="34" charset="0"/>
              </a:rPr>
              <a:t>theoy</a:t>
            </a:r>
            <a:r>
              <a:rPr lang="en-US" altLang="ko-KR" sz="1400" dirty="0" smtClean="0">
                <a:solidFill>
                  <a:prstClr val="black"/>
                </a:solidFill>
                <a:latin typeface="Arial" pitchFamily="34" charset="0"/>
                <a:ea typeface="HY헤드라인M" panose="02030600000101010101" pitchFamily="18" charset="-127"/>
                <a:cs typeface="Arial" pitchFamily="34" charset="0"/>
              </a:rPr>
              <a:t> is also valid in random regret minimization models.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US" sz="1400" dirty="0">
              <a:solidFill>
                <a:prstClr val="black"/>
              </a:solidFill>
              <a:latin typeface="Arial" pitchFamily="34" charset="0"/>
              <a:ea typeface="HY헤드라인M" panose="02030600000101010101" pitchFamily="18" charset="-127"/>
              <a:cs typeface="Arial" pitchFamily="34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endParaRPr lang="en-US" sz="1400" dirty="0">
              <a:solidFill>
                <a:prstClr val="black"/>
              </a:solidFill>
              <a:latin typeface="Arial" pitchFamily="34" charset="0"/>
              <a:ea typeface="HY헤드라인M" panose="02030600000101010101" pitchFamily="18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9009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127</TotalTime>
  <Words>278</Words>
  <Application>Microsoft Office PowerPoint</Application>
  <PresentationFormat>화면 슬라이드 쇼(4:3)</PresentationFormat>
  <Paragraphs>28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2</vt:i4>
      </vt:variant>
    </vt:vector>
  </HeadingPairs>
  <TitlesOfParts>
    <vt:vector size="10" baseType="lpstr">
      <vt:lpstr>HY헤드라인M</vt:lpstr>
      <vt:lpstr>맑은 고딕</vt:lpstr>
      <vt:lpstr>Arial</vt:lpstr>
      <vt:lpstr>Calibri</vt:lpstr>
      <vt:lpstr>Calibri Light</vt:lpstr>
      <vt:lpstr>Wingdings</vt:lpstr>
      <vt:lpstr>Office Theme</vt:lpstr>
      <vt:lpstr>Custom Design</vt:lpstr>
      <vt:lpstr>(17-03452) Allowing for Perceptual Attribute Indifferences in Random Regret Choice Models Using Deterministic and Stochastic Thresholds </vt:lpstr>
      <vt:lpstr>(17-03460) Incorporating Rejoice in Random Regret Choice Models: Specification and Performance Assessment in Context of Travel Mode Choices  </vt:lpstr>
    </vt:vector>
  </TitlesOfParts>
  <Company>Villanova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Seri Park</dc:creator>
  <cp:lastModifiedBy>Sunghoon Jang</cp:lastModifiedBy>
  <cp:revision>17</cp:revision>
  <dcterms:created xsi:type="dcterms:W3CDTF">2016-12-19T23:39:08Z</dcterms:created>
  <dcterms:modified xsi:type="dcterms:W3CDTF">2016-12-30T19:31:49Z</dcterms:modified>
</cp:coreProperties>
</file>